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80" r:id="rId3"/>
    <p:sldId id="259" r:id="rId4"/>
    <p:sldId id="281" r:id="rId5"/>
    <p:sldId id="264" r:id="rId6"/>
    <p:sldId id="276" r:id="rId7"/>
    <p:sldId id="283" r:id="rId8"/>
    <p:sldId id="282" r:id="rId9"/>
    <p:sldId id="28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988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hyperlink" Target="mailto:mbounty@cvedc.org" TargetMode="External"/><Relationship Id="rId1" Type="http://schemas.openxmlformats.org/officeDocument/2006/relationships/hyperlink" Target="mailto:CNPP@brattleborodevelopment.com" TargetMode="Externa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hyperlink" Target="mailto:mbounty@cvedc.org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7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6.png"/><Relationship Id="rId5" Type="http://schemas.openxmlformats.org/officeDocument/2006/relationships/hyperlink" Target="mailto:CNPP@brattleborodevelopment.com" TargetMode="External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3A924D-24C4-42F7-B3A7-60A569FB24E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C16B628D-3B69-4595-A49D-2B96CF639BDF}">
      <dgm:prSet/>
      <dgm:spPr/>
      <dgm:t>
        <a:bodyPr/>
        <a:lstStyle/>
        <a:p>
          <a:r>
            <a:rPr lang="en-US" dirty="0"/>
            <a:t>2 for the entire State – a statewide program.    </a:t>
          </a:r>
        </a:p>
      </dgm:t>
    </dgm:pt>
    <dgm:pt modelId="{9D6A2D2D-3565-4ADA-8D8B-465C0AB627AA}" type="parTrans" cxnId="{58696808-CBBE-45A6-941A-BBA3CA85A579}">
      <dgm:prSet/>
      <dgm:spPr/>
      <dgm:t>
        <a:bodyPr/>
        <a:lstStyle/>
        <a:p>
          <a:endParaRPr lang="en-US"/>
        </a:p>
      </dgm:t>
    </dgm:pt>
    <dgm:pt modelId="{B453B23B-C677-40DE-8A3D-E626BEA8BC31}" type="sibTrans" cxnId="{58696808-CBBE-45A6-941A-BBA3CA85A579}">
      <dgm:prSet/>
      <dgm:spPr/>
      <dgm:t>
        <a:bodyPr/>
        <a:lstStyle/>
        <a:p>
          <a:endParaRPr lang="en-US"/>
        </a:p>
      </dgm:t>
    </dgm:pt>
    <dgm:pt modelId="{BEAC7BE2-5B2C-486C-B89C-143CB78F7218}">
      <dgm:prSet custT="1"/>
      <dgm:spPr/>
      <dgm:t>
        <a:bodyPr/>
        <a:lstStyle/>
        <a:p>
          <a:r>
            <a:rPr lang="en-US" sz="2000" dirty="0"/>
            <a:t>Casey Haynes @ BDCC</a:t>
          </a:r>
        </a:p>
        <a:p>
          <a:r>
            <a:rPr lang="en-US" sz="1300" dirty="0">
              <a:hlinkClick xmlns:r="http://schemas.openxmlformats.org/officeDocument/2006/relationships" r:id="rId1"/>
            </a:rPr>
            <a:t>CNPP@brattleborodevelopment.com</a:t>
          </a:r>
          <a:r>
            <a:rPr lang="en-US" sz="1300" dirty="0"/>
            <a:t> </a:t>
          </a:r>
        </a:p>
      </dgm:t>
    </dgm:pt>
    <dgm:pt modelId="{F19F3082-B8D3-4FA5-9D9F-E6A498D8DE80}" type="parTrans" cxnId="{F816EB4F-C614-4B65-9239-C02C8941F15A}">
      <dgm:prSet/>
      <dgm:spPr/>
      <dgm:t>
        <a:bodyPr/>
        <a:lstStyle/>
        <a:p>
          <a:endParaRPr lang="en-US"/>
        </a:p>
      </dgm:t>
    </dgm:pt>
    <dgm:pt modelId="{AB549C30-EB86-41E3-B157-6EBE6154B95B}" type="sibTrans" cxnId="{F816EB4F-C614-4B65-9239-C02C8941F15A}">
      <dgm:prSet/>
      <dgm:spPr/>
      <dgm:t>
        <a:bodyPr/>
        <a:lstStyle/>
        <a:p>
          <a:endParaRPr lang="en-US"/>
        </a:p>
      </dgm:t>
    </dgm:pt>
    <dgm:pt modelId="{16E0AEFD-1201-4F67-9F3C-4CB0A4EF1285}">
      <dgm:prSet/>
      <dgm:spPr/>
      <dgm:t>
        <a:bodyPr/>
        <a:lstStyle/>
        <a:p>
          <a:endParaRPr lang="en-US" dirty="0"/>
        </a:p>
      </dgm:t>
    </dgm:pt>
    <dgm:pt modelId="{21D97FF8-DA0A-4C09-8D23-D29D73A68AF8}" type="parTrans" cxnId="{5D60D3D0-085F-40D0-8AA7-F662F432E392}">
      <dgm:prSet/>
      <dgm:spPr/>
      <dgm:t>
        <a:bodyPr/>
        <a:lstStyle/>
        <a:p>
          <a:endParaRPr lang="en-US"/>
        </a:p>
      </dgm:t>
    </dgm:pt>
    <dgm:pt modelId="{7F3BB8B6-B899-42F8-A196-DE6C07C0FEF1}" type="sibTrans" cxnId="{5D60D3D0-085F-40D0-8AA7-F662F432E392}">
      <dgm:prSet/>
      <dgm:spPr/>
      <dgm:t>
        <a:bodyPr/>
        <a:lstStyle/>
        <a:p>
          <a:endParaRPr lang="en-US"/>
        </a:p>
      </dgm:t>
    </dgm:pt>
    <dgm:pt modelId="{7B32E7BA-354D-4880-895C-A515E295F099}">
      <dgm:prSet custT="1"/>
      <dgm:spPr/>
      <dgm:t>
        <a:bodyPr/>
        <a:lstStyle/>
        <a:p>
          <a:r>
            <a:rPr lang="en-US" sz="2000" dirty="0"/>
            <a:t>    Melissa Bounty @ CVEDC</a:t>
          </a:r>
        </a:p>
        <a:p>
          <a:r>
            <a:rPr lang="en-US" sz="1300" u="none" dirty="0"/>
            <a:t>      </a:t>
          </a:r>
          <a:r>
            <a:rPr lang="en-US" sz="1300" u="none" dirty="0">
              <a:hlinkClick xmlns:r="http://schemas.openxmlformats.org/officeDocument/2006/relationships" r:id="rId2"/>
            </a:rPr>
            <a:t>mbounty@cvedc.org</a:t>
          </a:r>
          <a:r>
            <a:rPr lang="en-US" sz="1300" u="none" dirty="0"/>
            <a:t> </a:t>
          </a:r>
          <a:r>
            <a:rPr lang="en-US" sz="1300" dirty="0"/>
            <a:t> </a:t>
          </a:r>
        </a:p>
      </dgm:t>
    </dgm:pt>
    <dgm:pt modelId="{47C8EB51-2516-4230-B5E0-EBEE4BCD857A}" type="parTrans" cxnId="{E3D7BD92-DA54-4B6E-A8BC-91F858E9859E}">
      <dgm:prSet/>
      <dgm:spPr/>
      <dgm:t>
        <a:bodyPr/>
        <a:lstStyle/>
        <a:p>
          <a:endParaRPr lang="en-US"/>
        </a:p>
      </dgm:t>
    </dgm:pt>
    <dgm:pt modelId="{FC6DEEEC-C516-492C-BCE2-071A55506E52}" type="sibTrans" cxnId="{E3D7BD92-DA54-4B6E-A8BC-91F858E9859E}">
      <dgm:prSet/>
      <dgm:spPr/>
      <dgm:t>
        <a:bodyPr/>
        <a:lstStyle/>
        <a:p>
          <a:endParaRPr lang="en-US"/>
        </a:p>
      </dgm:t>
    </dgm:pt>
    <dgm:pt modelId="{A0BA53A2-091F-4844-B097-D022CD90E08A}">
      <dgm:prSet/>
      <dgm:spPr/>
      <dgm:t>
        <a:bodyPr/>
        <a:lstStyle/>
        <a:p>
          <a:r>
            <a:rPr lang="en-US" dirty="0"/>
            <a:t> </a:t>
          </a:r>
        </a:p>
      </dgm:t>
    </dgm:pt>
    <dgm:pt modelId="{208D0C7C-74E6-4537-8743-99BF696D73E2}" type="parTrans" cxnId="{1A2AD104-06B2-44D9-BDC4-FB97C54F7858}">
      <dgm:prSet/>
      <dgm:spPr/>
      <dgm:t>
        <a:bodyPr/>
        <a:lstStyle/>
        <a:p>
          <a:endParaRPr lang="en-US"/>
        </a:p>
      </dgm:t>
    </dgm:pt>
    <dgm:pt modelId="{B60BF2A4-7BC5-4D51-9469-D4A0F79BB708}" type="sibTrans" cxnId="{1A2AD104-06B2-44D9-BDC4-FB97C54F7858}">
      <dgm:prSet/>
      <dgm:spPr/>
      <dgm:t>
        <a:bodyPr/>
        <a:lstStyle/>
        <a:p>
          <a:endParaRPr lang="en-US"/>
        </a:p>
      </dgm:t>
    </dgm:pt>
    <dgm:pt modelId="{A3D005B1-0DD7-4C82-B2D8-F7C8DCE05750}" type="pres">
      <dgm:prSet presAssocID="{573A924D-24C4-42F7-B3A7-60A569FB24E4}" presName="root" presStyleCnt="0">
        <dgm:presLayoutVars>
          <dgm:dir/>
          <dgm:resizeHandles val="exact"/>
        </dgm:presLayoutVars>
      </dgm:prSet>
      <dgm:spPr/>
    </dgm:pt>
    <dgm:pt modelId="{E486A12D-D7B7-4818-B727-56ACC99DC408}" type="pres">
      <dgm:prSet presAssocID="{C16B628D-3B69-4595-A49D-2B96CF639BDF}" presName="compNode" presStyleCnt="0"/>
      <dgm:spPr/>
    </dgm:pt>
    <dgm:pt modelId="{ECB1C7CB-A450-452D-B392-578A1DCE4EE5}" type="pres">
      <dgm:prSet presAssocID="{C16B628D-3B69-4595-A49D-2B96CF639BDF}" presName="bgRect" presStyleLbl="bgShp" presStyleIdx="0" presStyleCnt="3"/>
      <dgm:spPr/>
    </dgm:pt>
    <dgm:pt modelId="{8388040A-D8E9-4365-BA61-D765534F87BA}" type="pres">
      <dgm:prSet presAssocID="{C16B628D-3B69-4595-A49D-2B96CF639BDF}" presName="iconRect" presStyleLbl="node1" presStyleIdx="0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2C301120-4B63-4F73-82EF-C653F58FBC0E}" type="pres">
      <dgm:prSet presAssocID="{C16B628D-3B69-4595-A49D-2B96CF639BDF}" presName="spaceRect" presStyleCnt="0"/>
      <dgm:spPr/>
    </dgm:pt>
    <dgm:pt modelId="{E709D384-A5A7-4EFA-AB49-BF7F6CC04C16}" type="pres">
      <dgm:prSet presAssocID="{C16B628D-3B69-4595-A49D-2B96CF639BDF}" presName="parTx" presStyleLbl="revTx" presStyleIdx="0" presStyleCnt="5">
        <dgm:presLayoutVars>
          <dgm:chMax val="0"/>
          <dgm:chPref val="0"/>
        </dgm:presLayoutVars>
      </dgm:prSet>
      <dgm:spPr/>
    </dgm:pt>
    <dgm:pt modelId="{66C3930B-57CD-4F77-A509-CA463729870F}" type="pres">
      <dgm:prSet presAssocID="{B453B23B-C677-40DE-8A3D-E626BEA8BC31}" presName="sibTrans" presStyleCnt="0"/>
      <dgm:spPr/>
    </dgm:pt>
    <dgm:pt modelId="{CC11A626-D1B0-4013-A506-38A4EE9F6CCD}" type="pres">
      <dgm:prSet presAssocID="{BEAC7BE2-5B2C-486C-B89C-143CB78F7218}" presName="compNode" presStyleCnt="0"/>
      <dgm:spPr/>
    </dgm:pt>
    <dgm:pt modelId="{FC62F0D1-3550-4D47-B1BB-AD5FDE7DD1D9}" type="pres">
      <dgm:prSet presAssocID="{BEAC7BE2-5B2C-486C-B89C-143CB78F7218}" presName="bgRect" presStyleLbl="bgShp" presStyleIdx="1" presStyleCnt="3"/>
      <dgm:spPr/>
    </dgm:pt>
    <dgm:pt modelId="{F9B1AD1F-6EB5-4240-9BDF-FBB700F14D36}" type="pres">
      <dgm:prSet presAssocID="{BEAC7BE2-5B2C-486C-B89C-143CB78F7218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161C81C3-8488-4D61-B535-1375DBBCCE8D}" type="pres">
      <dgm:prSet presAssocID="{BEAC7BE2-5B2C-486C-B89C-143CB78F7218}" presName="spaceRect" presStyleCnt="0"/>
      <dgm:spPr/>
    </dgm:pt>
    <dgm:pt modelId="{216A69BE-0D71-4971-8E8F-6E3853BB33E1}" type="pres">
      <dgm:prSet presAssocID="{BEAC7BE2-5B2C-486C-B89C-143CB78F7218}" presName="parTx" presStyleLbl="revTx" presStyleIdx="1" presStyleCnt="5">
        <dgm:presLayoutVars>
          <dgm:chMax val="0"/>
          <dgm:chPref val="0"/>
        </dgm:presLayoutVars>
      </dgm:prSet>
      <dgm:spPr/>
    </dgm:pt>
    <dgm:pt modelId="{CBF7D5FF-C9F9-40AF-B74F-8C28F71ECBDB}" type="pres">
      <dgm:prSet presAssocID="{BEAC7BE2-5B2C-486C-B89C-143CB78F7218}" presName="desTx" presStyleLbl="revTx" presStyleIdx="2" presStyleCnt="5">
        <dgm:presLayoutVars/>
      </dgm:prSet>
      <dgm:spPr/>
    </dgm:pt>
    <dgm:pt modelId="{B8C91AD9-FF5C-4ACF-B79E-B9FCAD655A6B}" type="pres">
      <dgm:prSet presAssocID="{AB549C30-EB86-41E3-B157-6EBE6154B95B}" presName="sibTrans" presStyleCnt="0"/>
      <dgm:spPr/>
    </dgm:pt>
    <dgm:pt modelId="{6BBDB726-23B1-47A7-AAB9-53D341D1DA01}" type="pres">
      <dgm:prSet presAssocID="{7B32E7BA-354D-4880-895C-A515E295F099}" presName="compNode" presStyleCnt="0"/>
      <dgm:spPr/>
    </dgm:pt>
    <dgm:pt modelId="{90D05389-3FFD-4C18-B85A-107E9FC20007}" type="pres">
      <dgm:prSet presAssocID="{7B32E7BA-354D-4880-895C-A515E295F099}" presName="bgRect" presStyleLbl="bgShp" presStyleIdx="2" presStyleCnt="3"/>
      <dgm:spPr/>
    </dgm:pt>
    <dgm:pt modelId="{6154DF70-D9D0-47BD-A99E-4C01B0643601}" type="pres">
      <dgm:prSet presAssocID="{7B32E7BA-354D-4880-895C-A515E295F099}" presName="iconRect" presStyleLbl="node1" presStyleIdx="2" presStyleCnt="3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on Viewing Ceremony"/>
        </a:ext>
      </dgm:extLst>
    </dgm:pt>
    <dgm:pt modelId="{538A6FE4-4A9D-4DE2-BB25-B2F37BC25D74}" type="pres">
      <dgm:prSet presAssocID="{7B32E7BA-354D-4880-895C-A515E295F099}" presName="spaceRect" presStyleCnt="0"/>
      <dgm:spPr/>
    </dgm:pt>
    <dgm:pt modelId="{9B8B71C0-B0F1-4C42-8BF1-1E3048346639}" type="pres">
      <dgm:prSet presAssocID="{7B32E7BA-354D-4880-895C-A515E295F099}" presName="parTx" presStyleLbl="revTx" presStyleIdx="3" presStyleCnt="5" custScaleX="112137">
        <dgm:presLayoutVars>
          <dgm:chMax val="0"/>
          <dgm:chPref val="0"/>
        </dgm:presLayoutVars>
      </dgm:prSet>
      <dgm:spPr/>
    </dgm:pt>
    <dgm:pt modelId="{C8885BFC-0D1E-460A-BA79-D0155EBD2BBB}" type="pres">
      <dgm:prSet presAssocID="{7B32E7BA-354D-4880-895C-A515E295F099}" presName="desTx" presStyleLbl="revTx" presStyleIdx="4" presStyleCnt="5">
        <dgm:presLayoutVars/>
      </dgm:prSet>
      <dgm:spPr/>
    </dgm:pt>
  </dgm:ptLst>
  <dgm:cxnLst>
    <dgm:cxn modelId="{1A2AD104-06B2-44D9-BDC4-FB97C54F7858}" srcId="{7B32E7BA-354D-4880-895C-A515E295F099}" destId="{A0BA53A2-091F-4844-B097-D022CD90E08A}" srcOrd="0" destOrd="0" parTransId="{208D0C7C-74E6-4537-8743-99BF696D73E2}" sibTransId="{B60BF2A4-7BC5-4D51-9469-D4A0F79BB708}"/>
    <dgm:cxn modelId="{A7CEB806-EC23-411C-8511-10DBC07F0878}" type="presOf" srcId="{573A924D-24C4-42F7-B3A7-60A569FB24E4}" destId="{A3D005B1-0DD7-4C82-B2D8-F7C8DCE05750}" srcOrd="0" destOrd="0" presId="urn:microsoft.com/office/officeart/2018/2/layout/IconVerticalSolidList"/>
    <dgm:cxn modelId="{58696808-CBBE-45A6-941A-BBA3CA85A579}" srcId="{573A924D-24C4-42F7-B3A7-60A569FB24E4}" destId="{C16B628D-3B69-4595-A49D-2B96CF639BDF}" srcOrd="0" destOrd="0" parTransId="{9D6A2D2D-3565-4ADA-8D8B-465C0AB627AA}" sibTransId="{B453B23B-C677-40DE-8A3D-E626BEA8BC31}"/>
    <dgm:cxn modelId="{4841E927-A6B7-48D3-9580-131C722F6969}" type="presOf" srcId="{16E0AEFD-1201-4F67-9F3C-4CB0A4EF1285}" destId="{CBF7D5FF-C9F9-40AF-B74F-8C28F71ECBDB}" srcOrd="0" destOrd="0" presId="urn:microsoft.com/office/officeart/2018/2/layout/IconVerticalSolidList"/>
    <dgm:cxn modelId="{71CE416C-13D6-41C6-8B14-96E7C2F99E5B}" type="presOf" srcId="{C16B628D-3B69-4595-A49D-2B96CF639BDF}" destId="{E709D384-A5A7-4EFA-AB49-BF7F6CC04C16}" srcOrd="0" destOrd="0" presId="urn:microsoft.com/office/officeart/2018/2/layout/IconVerticalSolidList"/>
    <dgm:cxn modelId="{F816EB4F-C614-4B65-9239-C02C8941F15A}" srcId="{573A924D-24C4-42F7-B3A7-60A569FB24E4}" destId="{BEAC7BE2-5B2C-486C-B89C-143CB78F7218}" srcOrd="1" destOrd="0" parTransId="{F19F3082-B8D3-4FA5-9D9F-E6A498D8DE80}" sibTransId="{AB549C30-EB86-41E3-B157-6EBE6154B95B}"/>
    <dgm:cxn modelId="{BEF2F650-EADC-4CD0-B1FA-3CED36D34D24}" type="presOf" srcId="{A0BA53A2-091F-4844-B097-D022CD90E08A}" destId="{C8885BFC-0D1E-460A-BA79-D0155EBD2BBB}" srcOrd="0" destOrd="0" presId="urn:microsoft.com/office/officeart/2018/2/layout/IconVerticalSolidList"/>
    <dgm:cxn modelId="{0F54B872-FCB3-4FC3-84B0-54FF9097AB94}" type="presOf" srcId="{7B32E7BA-354D-4880-895C-A515E295F099}" destId="{9B8B71C0-B0F1-4C42-8BF1-1E3048346639}" srcOrd="0" destOrd="0" presId="urn:microsoft.com/office/officeart/2018/2/layout/IconVerticalSolidList"/>
    <dgm:cxn modelId="{E3D7BD92-DA54-4B6E-A8BC-91F858E9859E}" srcId="{573A924D-24C4-42F7-B3A7-60A569FB24E4}" destId="{7B32E7BA-354D-4880-895C-A515E295F099}" srcOrd="2" destOrd="0" parTransId="{47C8EB51-2516-4230-B5E0-EBEE4BCD857A}" sibTransId="{FC6DEEEC-C516-492C-BCE2-071A55506E52}"/>
    <dgm:cxn modelId="{5D60D3D0-085F-40D0-8AA7-F662F432E392}" srcId="{BEAC7BE2-5B2C-486C-B89C-143CB78F7218}" destId="{16E0AEFD-1201-4F67-9F3C-4CB0A4EF1285}" srcOrd="0" destOrd="0" parTransId="{21D97FF8-DA0A-4C09-8D23-D29D73A68AF8}" sibTransId="{7F3BB8B6-B899-42F8-A196-DE6C07C0FEF1}"/>
    <dgm:cxn modelId="{7490F0E7-3C9F-4DA5-9F57-E8EF8A996B7D}" type="presOf" srcId="{BEAC7BE2-5B2C-486C-B89C-143CB78F7218}" destId="{216A69BE-0D71-4971-8E8F-6E3853BB33E1}" srcOrd="0" destOrd="0" presId="urn:microsoft.com/office/officeart/2018/2/layout/IconVerticalSolidList"/>
    <dgm:cxn modelId="{B480CBBA-E9DA-413D-9E28-0B567E7B70BF}" type="presParOf" srcId="{A3D005B1-0DD7-4C82-B2D8-F7C8DCE05750}" destId="{E486A12D-D7B7-4818-B727-56ACC99DC408}" srcOrd="0" destOrd="0" presId="urn:microsoft.com/office/officeart/2018/2/layout/IconVerticalSolidList"/>
    <dgm:cxn modelId="{C7C74B8C-1E64-48E8-8550-F9ACC6A8B536}" type="presParOf" srcId="{E486A12D-D7B7-4818-B727-56ACC99DC408}" destId="{ECB1C7CB-A450-452D-B392-578A1DCE4EE5}" srcOrd="0" destOrd="0" presId="urn:microsoft.com/office/officeart/2018/2/layout/IconVerticalSolidList"/>
    <dgm:cxn modelId="{57D37446-E693-449A-B168-E94B139914DB}" type="presParOf" srcId="{E486A12D-D7B7-4818-B727-56ACC99DC408}" destId="{8388040A-D8E9-4365-BA61-D765534F87BA}" srcOrd="1" destOrd="0" presId="urn:microsoft.com/office/officeart/2018/2/layout/IconVerticalSolidList"/>
    <dgm:cxn modelId="{B364FDA4-7B91-49A7-8A42-C0F48A6712C5}" type="presParOf" srcId="{E486A12D-D7B7-4818-B727-56ACC99DC408}" destId="{2C301120-4B63-4F73-82EF-C653F58FBC0E}" srcOrd="2" destOrd="0" presId="urn:microsoft.com/office/officeart/2018/2/layout/IconVerticalSolidList"/>
    <dgm:cxn modelId="{D0118F56-32B2-4E2C-A990-AE75FC5333BC}" type="presParOf" srcId="{E486A12D-D7B7-4818-B727-56ACC99DC408}" destId="{E709D384-A5A7-4EFA-AB49-BF7F6CC04C16}" srcOrd="3" destOrd="0" presId="urn:microsoft.com/office/officeart/2018/2/layout/IconVerticalSolidList"/>
    <dgm:cxn modelId="{A35446A8-1B75-4E80-B473-035EBD14595E}" type="presParOf" srcId="{A3D005B1-0DD7-4C82-B2D8-F7C8DCE05750}" destId="{66C3930B-57CD-4F77-A509-CA463729870F}" srcOrd="1" destOrd="0" presId="urn:microsoft.com/office/officeart/2018/2/layout/IconVerticalSolidList"/>
    <dgm:cxn modelId="{6F1ECD5F-3AF1-4C6F-95C5-C3E434BD0364}" type="presParOf" srcId="{A3D005B1-0DD7-4C82-B2D8-F7C8DCE05750}" destId="{CC11A626-D1B0-4013-A506-38A4EE9F6CCD}" srcOrd="2" destOrd="0" presId="urn:microsoft.com/office/officeart/2018/2/layout/IconVerticalSolidList"/>
    <dgm:cxn modelId="{613D6E00-531C-4C79-8EFA-DB05641B446F}" type="presParOf" srcId="{CC11A626-D1B0-4013-A506-38A4EE9F6CCD}" destId="{FC62F0D1-3550-4D47-B1BB-AD5FDE7DD1D9}" srcOrd="0" destOrd="0" presId="urn:microsoft.com/office/officeart/2018/2/layout/IconVerticalSolidList"/>
    <dgm:cxn modelId="{806B701F-F82B-4119-B519-0B66FF15C733}" type="presParOf" srcId="{CC11A626-D1B0-4013-A506-38A4EE9F6CCD}" destId="{F9B1AD1F-6EB5-4240-9BDF-FBB700F14D36}" srcOrd="1" destOrd="0" presId="urn:microsoft.com/office/officeart/2018/2/layout/IconVerticalSolidList"/>
    <dgm:cxn modelId="{9A3BA5B8-E909-4B35-82FB-78DB151F5A30}" type="presParOf" srcId="{CC11A626-D1B0-4013-A506-38A4EE9F6CCD}" destId="{161C81C3-8488-4D61-B535-1375DBBCCE8D}" srcOrd="2" destOrd="0" presId="urn:microsoft.com/office/officeart/2018/2/layout/IconVerticalSolidList"/>
    <dgm:cxn modelId="{FE745D08-7329-4490-93E9-9442B63EAC8E}" type="presParOf" srcId="{CC11A626-D1B0-4013-A506-38A4EE9F6CCD}" destId="{216A69BE-0D71-4971-8E8F-6E3853BB33E1}" srcOrd="3" destOrd="0" presId="urn:microsoft.com/office/officeart/2018/2/layout/IconVerticalSolidList"/>
    <dgm:cxn modelId="{B59419F8-259E-4E2C-8FB7-7353F24882DE}" type="presParOf" srcId="{CC11A626-D1B0-4013-A506-38A4EE9F6CCD}" destId="{CBF7D5FF-C9F9-40AF-B74F-8C28F71ECBDB}" srcOrd="4" destOrd="0" presId="urn:microsoft.com/office/officeart/2018/2/layout/IconVerticalSolidList"/>
    <dgm:cxn modelId="{48D74208-6C49-4E4E-97CC-AD027E3E0897}" type="presParOf" srcId="{A3D005B1-0DD7-4C82-B2D8-F7C8DCE05750}" destId="{B8C91AD9-FF5C-4ACF-B79E-B9FCAD655A6B}" srcOrd="3" destOrd="0" presId="urn:microsoft.com/office/officeart/2018/2/layout/IconVerticalSolidList"/>
    <dgm:cxn modelId="{12CB4B7C-F480-44D1-8ED6-341F8C910C0A}" type="presParOf" srcId="{A3D005B1-0DD7-4C82-B2D8-F7C8DCE05750}" destId="{6BBDB726-23B1-47A7-AAB9-53D341D1DA01}" srcOrd="4" destOrd="0" presId="urn:microsoft.com/office/officeart/2018/2/layout/IconVerticalSolidList"/>
    <dgm:cxn modelId="{7E998F9D-F2A0-4867-B1B7-E4D6E542CE7B}" type="presParOf" srcId="{6BBDB726-23B1-47A7-AAB9-53D341D1DA01}" destId="{90D05389-3FFD-4C18-B85A-107E9FC20007}" srcOrd="0" destOrd="0" presId="urn:microsoft.com/office/officeart/2018/2/layout/IconVerticalSolidList"/>
    <dgm:cxn modelId="{9C759FF1-AD4A-45CA-BE4C-801CB4451143}" type="presParOf" srcId="{6BBDB726-23B1-47A7-AAB9-53D341D1DA01}" destId="{6154DF70-D9D0-47BD-A99E-4C01B0643601}" srcOrd="1" destOrd="0" presId="urn:microsoft.com/office/officeart/2018/2/layout/IconVerticalSolidList"/>
    <dgm:cxn modelId="{E08A52EB-7378-4C68-BDF7-69B6369B3769}" type="presParOf" srcId="{6BBDB726-23B1-47A7-AAB9-53D341D1DA01}" destId="{538A6FE4-4A9D-4DE2-BB25-B2F37BC25D74}" srcOrd="2" destOrd="0" presId="urn:microsoft.com/office/officeart/2018/2/layout/IconVerticalSolidList"/>
    <dgm:cxn modelId="{A97F0C9F-984A-4CA8-B34B-8422BBDA4EC9}" type="presParOf" srcId="{6BBDB726-23B1-47A7-AAB9-53D341D1DA01}" destId="{9B8B71C0-B0F1-4C42-8BF1-1E3048346639}" srcOrd="3" destOrd="0" presId="urn:microsoft.com/office/officeart/2018/2/layout/IconVerticalSolidList"/>
    <dgm:cxn modelId="{B980B8AC-CC3D-4313-A867-F09176CAA3FD}" type="presParOf" srcId="{6BBDB726-23B1-47A7-AAB9-53D341D1DA01}" destId="{C8885BFC-0D1E-460A-BA79-D0155EBD2BBB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B1C7CB-A450-452D-B392-578A1DCE4EE5}">
      <dsp:nvSpPr>
        <dsp:cNvPr id="0" name=""/>
        <dsp:cNvSpPr/>
      </dsp:nvSpPr>
      <dsp:spPr>
        <a:xfrm>
          <a:off x="0" y="718"/>
          <a:ext cx="6513603" cy="16811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88040A-D8E9-4365-BA61-D765534F87BA}">
      <dsp:nvSpPr>
        <dsp:cNvPr id="0" name=""/>
        <dsp:cNvSpPr/>
      </dsp:nvSpPr>
      <dsp:spPr>
        <a:xfrm>
          <a:off x="508544" y="378974"/>
          <a:ext cx="924626" cy="9246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09D384-A5A7-4EFA-AB49-BF7F6CC04C16}">
      <dsp:nvSpPr>
        <dsp:cNvPr id="0" name=""/>
        <dsp:cNvSpPr/>
      </dsp:nvSpPr>
      <dsp:spPr>
        <a:xfrm>
          <a:off x="1941716" y="718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2 for the entire State – a statewide program.    </a:t>
          </a:r>
        </a:p>
      </dsp:txBody>
      <dsp:txXfrm>
        <a:off x="1941716" y="718"/>
        <a:ext cx="4571887" cy="1681139"/>
      </dsp:txXfrm>
    </dsp:sp>
    <dsp:sp modelId="{FC62F0D1-3550-4D47-B1BB-AD5FDE7DD1D9}">
      <dsp:nvSpPr>
        <dsp:cNvPr id="0" name=""/>
        <dsp:cNvSpPr/>
      </dsp:nvSpPr>
      <dsp:spPr>
        <a:xfrm>
          <a:off x="0" y="2102143"/>
          <a:ext cx="6513603" cy="16811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B1AD1F-6EB5-4240-9BDF-FBB700F14D36}">
      <dsp:nvSpPr>
        <dsp:cNvPr id="0" name=""/>
        <dsp:cNvSpPr/>
      </dsp:nvSpPr>
      <dsp:spPr>
        <a:xfrm>
          <a:off x="508544" y="2480399"/>
          <a:ext cx="924626" cy="9246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6A69BE-0D71-4971-8E8F-6E3853BB33E1}">
      <dsp:nvSpPr>
        <dsp:cNvPr id="0" name=""/>
        <dsp:cNvSpPr/>
      </dsp:nvSpPr>
      <dsp:spPr>
        <a:xfrm>
          <a:off x="1941716" y="2102143"/>
          <a:ext cx="2931121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Casey Haynes @ BDCC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hlinkClick xmlns:r="http://schemas.openxmlformats.org/officeDocument/2006/relationships" r:id="rId5"/>
            </a:rPr>
            <a:t>CNPP@brattleborodevelopment.com</a:t>
          </a:r>
          <a:r>
            <a:rPr lang="en-US" sz="1300" kern="1200" dirty="0"/>
            <a:t> </a:t>
          </a:r>
        </a:p>
      </dsp:txBody>
      <dsp:txXfrm>
        <a:off x="1941716" y="2102143"/>
        <a:ext cx="2931121" cy="1681139"/>
      </dsp:txXfrm>
    </dsp:sp>
    <dsp:sp modelId="{CBF7D5FF-C9F9-40AF-B74F-8C28F71ECBDB}">
      <dsp:nvSpPr>
        <dsp:cNvPr id="0" name=""/>
        <dsp:cNvSpPr/>
      </dsp:nvSpPr>
      <dsp:spPr>
        <a:xfrm>
          <a:off x="4872838" y="2102143"/>
          <a:ext cx="1640765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4872838" y="2102143"/>
        <a:ext cx="1640765" cy="1681139"/>
      </dsp:txXfrm>
    </dsp:sp>
    <dsp:sp modelId="{90D05389-3FFD-4C18-B85A-107E9FC20007}">
      <dsp:nvSpPr>
        <dsp:cNvPr id="0" name=""/>
        <dsp:cNvSpPr/>
      </dsp:nvSpPr>
      <dsp:spPr>
        <a:xfrm>
          <a:off x="0" y="4203567"/>
          <a:ext cx="6513603" cy="16811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54DF70-D9D0-47BD-A99E-4C01B0643601}">
      <dsp:nvSpPr>
        <dsp:cNvPr id="0" name=""/>
        <dsp:cNvSpPr/>
      </dsp:nvSpPr>
      <dsp:spPr>
        <a:xfrm>
          <a:off x="508544" y="4581824"/>
          <a:ext cx="924626" cy="924626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8B71C0-B0F1-4C42-8BF1-1E3048346639}">
      <dsp:nvSpPr>
        <dsp:cNvPr id="0" name=""/>
        <dsp:cNvSpPr/>
      </dsp:nvSpPr>
      <dsp:spPr>
        <a:xfrm>
          <a:off x="1763841" y="4203567"/>
          <a:ext cx="3286872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    Melissa Bounty @ CVEDC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u="none" kern="1200" dirty="0"/>
            <a:t>      </a:t>
          </a:r>
          <a:r>
            <a:rPr lang="en-US" sz="1300" u="none" kern="1200" dirty="0">
              <a:hlinkClick xmlns:r="http://schemas.openxmlformats.org/officeDocument/2006/relationships" r:id="rId8"/>
            </a:rPr>
            <a:t>mbounty@cvedc.org</a:t>
          </a:r>
          <a:r>
            <a:rPr lang="en-US" sz="1300" u="none" kern="1200" dirty="0"/>
            <a:t> </a:t>
          </a:r>
          <a:r>
            <a:rPr lang="en-US" sz="1300" kern="1200" dirty="0"/>
            <a:t> </a:t>
          </a:r>
        </a:p>
      </dsp:txBody>
      <dsp:txXfrm>
        <a:off x="1763841" y="4203567"/>
        <a:ext cx="3286872" cy="1681139"/>
      </dsp:txXfrm>
    </dsp:sp>
    <dsp:sp modelId="{C8885BFC-0D1E-460A-BA79-D0155EBD2BBB}">
      <dsp:nvSpPr>
        <dsp:cNvPr id="0" name=""/>
        <dsp:cNvSpPr/>
      </dsp:nvSpPr>
      <dsp:spPr>
        <a:xfrm>
          <a:off x="4872838" y="4203567"/>
          <a:ext cx="1640765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 </a:t>
          </a:r>
        </a:p>
      </dsp:txBody>
      <dsp:txXfrm>
        <a:off x="4872838" y="4203567"/>
        <a:ext cx="1640765" cy="16811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435A8-056A-48E9-BE20-F049F763654C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8C7E28-DAEC-4B8E-9AC1-12405BE71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783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VtSBDC has been coordinating monthly check – in’s with all the spokes, this includes:</a:t>
            </a:r>
          </a:p>
          <a:p>
            <a:pPr marL="171450" indent="-171450">
              <a:buFontTx/>
              <a:buChar char="-"/>
            </a:pPr>
            <a:r>
              <a:rPr lang="en-US" dirty="0"/>
              <a:t>Sharing information about programs and the roll out of each program – each spoke is on a slightly different path and timeline.  </a:t>
            </a:r>
          </a:p>
          <a:p>
            <a:pPr marL="171450" indent="-171450">
              <a:buFontTx/>
              <a:buChar char="-"/>
            </a:pPr>
            <a:r>
              <a:rPr lang="en-US" dirty="0"/>
              <a:t>SBA system requirements including reporting requirements, due dates, required SBA intake forms into a separate client intake system.</a:t>
            </a:r>
          </a:p>
          <a:p>
            <a:pPr marL="171450" indent="-171450">
              <a:buFontTx/>
              <a:buChar char="-"/>
            </a:pPr>
            <a:r>
              <a:rPr lang="en-US" dirty="0"/>
              <a:t>Sharing of program set up problems, success, etc.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8C7E28-DAEC-4B8E-9AC1-12405BE7161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48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VtSBDC has been coordinating monthly check – in’s with all the spokes, this includes:</a:t>
            </a:r>
          </a:p>
          <a:p>
            <a:pPr marL="171450" indent="-171450">
              <a:buFontTx/>
              <a:buChar char="-"/>
            </a:pPr>
            <a:r>
              <a:rPr lang="en-US" dirty="0"/>
              <a:t>Sharing information about programs and the roll out of each program – each spoke is on a slightly different path and timeline.  </a:t>
            </a:r>
          </a:p>
          <a:p>
            <a:pPr marL="171450" indent="-171450">
              <a:buFontTx/>
              <a:buChar char="-"/>
            </a:pPr>
            <a:r>
              <a:rPr lang="en-US" dirty="0"/>
              <a:t>SBA system requirements including reporting requirements, due dates, required SBA intake forms into a separate client intake system.</a:t>
            </a:r>
          </a:p>
          <a:p>
            <a:pPr marL="171450" indent="-171450">
              <a:buFontTx/>
              <a:buChar char="-"/>
            </a:pPr>
            <a:r>
              <a:rPr lang="en-US" dirty="0"/>
              <a:t>Sharing of program set up problems, success, etc.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8C7E28-DAEC-4B8E-9AC1-12405BE7161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598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CE576-CF87-4845-A9C9-5CBADE68BC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9525B1-02B3-4BEB-8DBD-2AC1692F34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42EE6E-3FC2-4450-9640-D84B7C477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94BFD-9617-401A-B05E-88454E612AF0}" type="datetimeFigureOut">
              <a:rPr lang="en-US" smtClean="0"/>
              <a:t>3/4/2022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77396-2DD9-406A-BD0A-9813CAA78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EE00C0-7686-4C8E-B527-6792379A6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11D0C-2FDA-4FA1-96A5-B595426547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322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BBABA-31B6-4283-AB5E-3D971C324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9764B-2BB7-48FA-B54C-9AA4A5E7A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2DC7C-A799-498F-8C33-E8AEDCE15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94BFD-9617-401A-B05E-88454E612AF0}" type="datetimeFigureOut">
              <a:rPr lang="en-US" smtClean="0"/>
              <a:t>3/4/2022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4B1B8-07C1-4A2E-BA13-4C35534E6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40510B-8848-45EC-A4E0-A25A014E5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11D0C-2FDA-4FA1-96A5-B595426547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690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1D564-2FFE-4D29-BDBC-F8638BBB0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C2B751-3FBD-4B71-8F0D-82A857280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FDAFA3-0C5E-48CB-9F41-95B55737C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94BFD-9617-401A-B05E-88454E612AF0}" type="datetimeFigureOut">
              <a:rPr lang="en-US" smtClean="0"/>
              <a:t>3/4/2022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ABBA1-19E6-4AE7-976F-E747EACB9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51ECF-D5C6-434D-84C0-3AC371956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11D0C-2FDA-4FA1-96A5-B595426547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697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772C7-F04A-415B-B3C9-A5281C1F7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40091-10DC-4D42-BB4B-E3F74365F8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8B11FD-9CB8-4001-9964-17EFCC6ABA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AC6DEA-33FF-4666-8456-4AAD84A2E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94BFD-9617-401A-B05E-88454E612AF0}" type="datetimeFigureOut">
              <a:rPr lang="en-US" smtClean="0"/>
              <a:t>3/4/2022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FC79AA-FBB0-4B14-81D3-474A5167B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A548AA-9C9D-4AD1-92F3-1A3BEC5E4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11D0C-2FDA-4FA1-96A5-B595426547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845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74D9C-01D0-4989-AD86-43F3A4336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A7F19-F614-4D68-AF7E-B8A9E911F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64A250-F755-446B-88AE-7B6019453C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4D140D-2B1C-4744-B46A-E59EE94DB3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18A6CE-8C3F-4CB5-8D34-73E9D51D97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D4A372-CDBC-49AB-B387-7A25520F2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94BFD-9617-401A-B05E-88454E612AF0}" type="datetimeFigureOut">
              <a:rPr lang="en-US" smtClean="0"/>
              <a:t>3/4/2022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AD6699-EF62-4E7F-8223-DB1D2E7A0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E238C6-0524-42C2-8A15-50B9296C2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11D0C-2FDA-4FA1-96A5-B595426547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360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62558-1CA1-4498-A384-E52D94CAA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BEFD64-226E-498A-AA66-5E6EFF16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94BFD-9617-401A-B05E-88454E612AF0}" type="datetimeFigureOut">
              <a:rPr lang="en-US" smtClean="0"/>
              <a:t>3/4/2022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82909D-125D-469F-BD23-D35A02085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D00A80-AB9A-4066-9824-FD5338DFF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11D0C-2FDA-4FA1-96A5-B595426547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78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E49FF-BA1F-4AD3-8FA0-0596E9128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94BFD-9617-401A-B05E-88454E612AF0}" type="datetimeFigureOut">
              <a:rPr lang="en-US" smtClean="0"/>
              <a:t>3/4/2022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175704-5FF7-488C-9AC5-18A829C9E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CD8BD-CFD6-4178-8D71-8265D86A9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11D0C-2FDA-4FA1-96A5-B595426547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97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D295C-11AF-49B7-8D1B-CE1BA80EE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E798C-3BFA-41C1-868B-8EAC2E559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56134-1209-43F6-AA53-1E02C19D80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CFDCB-2998-4DE7-A8C5-C6201DB5D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94BFD-9617-401A-B05E-88454E612AF0}" type="datetimeFigureOut">
              <a:rPr lang="en-US" smtClean="0"/>
              <a:t>3/4/2022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6F52CD-BC41-4C8D-9544-46BD2E0E9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45473C-2016-4D92-95F3-803EEA7F5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11D0C-2FDA-4FA1-96A5-B595426547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804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D345F-1C83-4DA6-BE88-A6A617C87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FB05A3-1DFF-4E6D-B841-A6014832A4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86E0C0-25F4-4314-B508-A69BC63CF3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ED283E-D132-4741-AA43-ACA643770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94BFD-9617-401A-B05E-88454E612AF0}" type="datetimeFigureOut">
              <a:rPr lang="en-US" smtClean="0"/>
              <a:t>3/4/2022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5EF788-1806-4E6D-860B-445F5DA50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4B452C-1EEC-46EB-9FD7-45E15CD27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11D0C-2FDA-4FA1-96A5-B595426547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7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FD89C-EC02-4B9C-B0EE-AD272D994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C06530-AC25-43E9-9B34-DEF8BD7CA3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BF133D-AE6D-4F3E-9B57-80F6C7B0E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94BFD-9617-401A-B05E-88454E612AF0}" type="datetimeFigureOut">
              <a:rPr lang="en-US" smtClean="0"/>
              <a:t>3/4/2022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91196-BDDB-4736-8BE8-A30219D71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E5FE8-90B7-4F1D-A7D6-28272E4A5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11D0C-2FDA-4FA1-96A5-B595426547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211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C249CF-36FC-4692-8955-5C038D989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0BCC9A-0F33-43B5-AD2A-F52AF647D4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9385B-0702-4FFE-B782-9BFC20ABC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94BFD-9617-401A-B05E-88454E612AF0}" type="datetimeFigureOut">
              <a:rPr lang="en-US" smtClean="0"/>
              <a:t>3/4/2022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82A6EA-75FD-4ADA-B072-BD6850541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06FF1-CA83-4092-B7AE-0DC3DC183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11D0C-2FDA-4FA1-96A5-B595426547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620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CF7859-13D3-4F02-BA56-BB43D6845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C759D-9769-49BE-AD4C-3803D48F3B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680E3-38EB-463A-B7E7-C0DA987F3D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94BFD-9617-401A-B05E-88454E612AF0}" type="datetimeFigureOut">
              <a:rPr lang="en-US" smtClean="0"/>
              <a:t>3/4/2022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E880A-483D-4710-8BFE-2E421B9BCE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A50E4-524C-4413-A4B4-E25F5A2791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11D0C-2FDA-4FA1-96A5-B595426547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707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tsbdc.org/vtsbdc-selected-as-hub-grantee-in-sbas-community-navigator-program-with-nine-partners-identified-as-spoke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vpaonline.org/community-navigator-program/" TargetMode="External"/><Relationship Id="rId3" Type="http://schemas.openxmlformats.org/officeDocument/2006/relationships/hyperlink" Target="https://www.vermonteconomicdevelopment.com/cnpp" TargetMode="External"/><Relationship Id="rId7" Type="http://schemas.openxmlformats.org/officeDocument/2006/relationships/hyperlink" Target="https://cweonline.org/About-CWE/CWE-Vermont/Community-Navigator-Pilot-Projec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vsjf.org/services/business-coaching/#CNPP" TargetMode="External"/><Relationship Id="rId5" Type="http://schemas.openxmlformats.org/officeDocument/2006/relationships/hyperlink" Target="https://cvoeo.org/?fuseaction=dep_menu&amp;menu_id=5214&amp;dept_id=12" TargetMode="External"/><Relationship Id="rId10" Type="http://schemas.openxmlformats.org/officeDocument/2006/relationships/hyperlink" Target="https://mainstreetalliance.org/vermont/community-navigator" TargetMode="External"/><Relationship Id="rId4" Type="http://schemas.openxmlformats.org/officeDocument/2006/relationships/hyperlink" Target="https://www.vermontlaw.edu/academics/centers-and-programs/center-for-legal-innovation/community-partnership" TargetMode="External"/><Relationship Id="rId9" Type="http://schemas.openxmlformats.org/officeDocument/2006/relationships/hyperlink" Target="https://www.vtpoc.net/about/our-projects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tax.vermont.gov/individuals/household-incom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D7EA8-9FD9-43E0-A7C3-44C96C153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588016"/>
          </a:xfrm>
        </p:spPr>
        <p:txBody>
          <a:bodyPr anchor="b">
            <a:normAutofit/>
          </a:bodyPr>
          <a:lstStyle/>
          <a:p>
            <a:pPr algn="l"/>
            <a:r>
              <a:rPr lang="en-US" sz="5400" dirty="0"/>
              <a:t>Community Navigator Pilot Program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3F2606-2E97-450A-A3E8-BEFD194DDB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4612" y="4457701"/>
            <a:ext cx="4087305" cy="1441056"/>
          </a:xfrm>
        </p:spPr>
        <p:txBody>
          <a:bodyPr anchor="t">
            <a:normAutofit/>
          </a:bodyPr>
          <a:lstStyle/>
          <a:p>
            <a:pPr algn="l" fontAlgn="base"/>
            <a:r>
              <a:rPr lang="en-US" sz="1200" dirty="0">
                <a:effectLst/>
              </a:rPr>
              <a:t>This work is supported with funding in part through a grant with the U.S. Small Business Administration.</a:t>
            </a:r>
          </a:p>
          <a:p>
            <a:pPr algn="l" fontAlgn="base"/>
            <a:r>
              <a:rPr lang="en-US" sz="1200" dirty="0">
                <a:effectLst/>
              </a:rPr>
              <a:t>Additional support is made possible in part by a grant from the State of Vermont, Vermont Community Development Block Grant (CDBG) CARES Act (CV).</a:t>
            </a:r>
          </a:p>
          <a:p>
            <a:pPr algn="l"/>
            <a:br>
              <a:rPr lang="en-US" sz="800" b="0" i="0" dirty="0">
                <a:effectLst/>
                <a:latin typeface="Arial" panose="020B0604020202020204" pitchFamily="34" charset="0"/>
              </a:rPr>
            </a:br>
            <a:endParaRPr lang="en-US" sz="80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4FD81D-F02B-4522-9E23-D2BF087C67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68" r="-1" b="657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953322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A8639-37A4-4ABA-A9A3-AE8A6D566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1445494"/>
            <a:ext cx="3616856" cy="4376572"/>
          </a:xfrm>
        </p:spPr>
        <p:txBody>
          <a:bodyPr anchor="ctr">
            <a:normAutofit/>
          </a:bodyPr>
          <a:lstStyle/>
          <a:p>
            <a:r>
              <a:rPr lang="en-US" sz="4800" dirty="0"/>
              <a:t>Vermont Small Business Development Center (VtSBDC) 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FF2AC85-FAA0-4844-813F-83C04D738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7636" y="0"/>
            <a:ext cx="7281316" cy="685800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9CC0F1E-BAA2-47B1-8F83-7ECB9FD9E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89558" y="0"/>
            <a:ext cx="6999394" cy="685800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93405-1FD6-4561-8961-6E6CDA025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2226" y="588666"/>
            <a:ext cx="5938906" cy="5680667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1 of 51 Grantees to be part of the U.S. Small Business Administration’s Community Navigator Pilot Program </a:t>
            </a:r>
          </a:p>
          <a:p>
            <a:r>
              <a:rPr lang="en-US" sz="2400" dirty="0">
                <a:solidFill>
                  <a:schemeClr val="bg1"/>
                </a:solidFill>
              </a:rPr>
              <a:t>“Hub and Spoke” Model </a:t>
            </a:r>
          </a:p>
          <a:p>
            <a:r>
              <a:rPr lang="en-US" sz="2400" dirty="0">
                <a:solidFill>
                  <a:schemeClr val="bg1"/>
                </a:solidFill>
              </a:rPr>
              <a:t>Partnerships with trusted community-based organizations to reduce barriers to small businesses </a:t>
            </a:r>
          </a:p>
          <a:p>
            <a:r>
              <a:rPr lang="en-US" sz="2400" dirty="0">
                <a:solidFill>
                  <a:schemeClr val="bg1"/>
                </a:solidFill>
                <a:hlinkClick r:id="rId2"/>
              </a:rPr>
              <a:t>https://www.vtsbdc.org/vtsbdc-selected-as-hub-grantee-in-sbas-community-navigator-program-with-nine-partners-identified-as-spokes/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697244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00DEF-8566-416C-8EF0-F2FFD63C6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1445494"/>
            <a:ext cx="3616856" cy="4376572"/>
          </a:xfrm>
        </p:spPr>
        <p:txBody>
          <a:bodyPr anchor="ctr">
            <a:normAutofit/>
          </a:bodyPr>
          <a:lstStyle/>
          <a:p>
            <a:r>
              <a:rPr lang="en-US" sz="4800" dirty="0"/>
              <a:t>Who are the Spokes? 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FF2AC85-FAA0-4844-813F-83C04D738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7636" y="0"/>
            <a:ext cx="7281316" cy="685800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9CC0F1E-BAA2-47B1-8F83-7ECB9FD9E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89558" y="0"/>
            <a:ext cx="6999394" cy="685800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4A590-89E8-47A1-805D-4985C3974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499" y="238125"/>
            <a:ext cx="6505575" cy="6391275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BDCC</a:t>
            </a:r>
            <a:r>
              <a:rPr lang="en-US" sz="1400" dirty="0">
                <a:solidFill>
                  <a:schemeClr val="bg1"/>
                </a:solidFill>
              </a:rPr>
              <a:t> - </a:t>
            </a:r>
            <a:r>
              <a:rPr lang="en-US" sz="1400" dirty="0">
                <a:solidFill>
                  <a:schemeClr val="bg1"/>
                </a:solidFill>
                <a:hlinkClick r:id="rId3"/>
              </a:rPr>
              <a:t>https://www.vermonteconomicdevelopment.com/cnpp</a:t>
            </a:r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b="1" dirty="0">
                <a:solidFill>
                  <a:schemeClr val="bg1"/>
                </a:solidFill>
              </a:rPr>
              <a:t>CVEDC</a:t>
            </a:r>
            <a:r>
              <a:rPr lang="en-US" sz="1400" dirty="0">
                <a:solidFill>
                  <a:schemeClr val="bg1"/>
                </a:solidFill>
              </a:rPr>
              <a:t> - </a:t>
            </a:r>
            <a:r>
              <a:rPr lang="en-US" sz="1400" dirty="0">
                <a:solidFill>
                  <a:schemeClr val="bg1"/>
                </a:solidFill>
                <a:hlinkClick r:id="rId3"/>
              </a:rPr>
              <a:t>https://www.vermonteconomicdevelopment.com/cnpp</a:t>
            </a:r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b="1" dirty="0">
                <a:solidFill>
                  <a:schemeClr val="bg1"/>
                </a:solidFill>
              </a:rPr>
              <a:t>Vermont Law School </a:t>
            </a:r>
            <a:r>
              <a:rPr lang="en-US" sz="1400" dirty="0">
                <a:solidFill>
                  <a:schemeClr val="bg1"/>
                </a:solidFill>
              </a:rPr>
              <a:t>- </a:t>
            </a:r>
            <a:r>
              <a:rPr lang="en-US" sz="1400" dirty="0">
                <a:solidFill>
                  <a:schemeClr val="bg1"/>
                </a:solidFill>
                <a:hlinkClick r:id="rId4"/>
              </a:rPr>
              <a:t>https://www.vermontlaw.edu/academics/centers-and-programs/center-for-legal-innovation/community-partnership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</a:p>
          <a:p>
            <a:pPr lvl="1"/>
            <a:r>
              <a:rPr lang="en-US" sz="1200" dirty="0">
                <a:solidFill>
                  <a:schemeClr val="bg1"/>
                </a:solidFill>
              </a:rPr>
              <a:t>Online Legal Resources, Direct Consultation to Small Businesses, and Referrals for approved businesses for 5 – 10 hours of free legal services.  </a:t>
            </a:r>
          </a:p>
          <a:p>
            <a:r>
              <a:rPr lang="en-US" sz="1400" b="1" dirty="0">
                <a:solidFill>
                  <a:schemeClr val="bg1"/>
                </a:solidFill>
              </a:rPr>
              <a:t>Champlain Valley Office of Economic Opportunity Financial Futures Program</a:t>
            </a:r>
            <a:r>
              <a:rPr lang="en-US" sz="1400" dirty="0">
                <a:solidFill>
                  <a:schemeClr val="bg1"/>
                </a:solidFill>
              </a:rPr>
              <a:t> - </a:t>
            </a:r>
            <a:r>
              <a:rPr lang="en-US" sz="1400" dirty="0">
                <a:solidFill>
                  <a:schemeClr val="bg1"/>
                </a:solidFill>
                <a:hlinkClick r:id="rId5"/>
              </a:rPr>
              <a:t>https://cvoeo.org/?fuseaction=dep_menu&amp;menu_id=5214&amp;dept_id=12</a:t>
            </a:r>
            <a:endParaRPr lang="en-US" sz="1400" dirty="0">
              <a:solidFill>
                <a:schemeClr val="bg1"/>
              </a:solidFill>
            </a:endParaRPr>
          </a:p>
          <a:p>
            <a:pPr lvl="1"/>
            <a:r>
              <a:rPr lang="en-US" sz="1200" dirty="0">
                <a:solidFill>
                  <a:schemeClr val="bg1"/>
                </a:solidFill>
              </a:rPr>
              <a:t>Educational opportunities &amp; direct support for entrepreneurs to use social media, online applications, and computer skills; Education and 1:1 coaching on personal finance and credit; Increase support by Financial Empowerment for New Americans Project Team under the Micro Business Development Program.  </a:t>
            </a:r>
          </a:p>
          <a:p>
            <a:r>
              <a:rPr lang="en-US" sz="1400" b="1" dirty="0">
                <a:solidFill>
                  <a:schemeClr val="bg1"/>
                </a:solidFill>
              </a:rPr>
              <a:t>Vermont Sustainable Jobs Fund</a:t>
            </a:r>
            <a:r>
              <a:rPr lang="en-US" sz="1400" dirty="0">
                <a:solidFill>
                  <a:schemeClr val="bg1"/>
                </a:solidFill>
              </a:rPr>
              <a:t> - </a:t>
            </a:r>
            <a:r>
              <a:rPr lang="en-US" sz="1400" dirty="0">
                <a:solidFill>
                  <a:schemeClr val="bg1"/>
                </a:solidFill>
                <a:hlinkClick r:id="rId6"/>
              </a:rPr>
              <a:t>https://www.vsjf.org/services/business-coaching/#CNPP</a:t>
            </a:r>
            <a:endParaRPr lang="en-US" sz="1400" dirty="0">
              <a:solidFill>
                <a:schemeClr val="bg1"/>
              </a:solidFill>
            </a:endParaRPr>
          </a:p>
          <a:p>
            <a:pPr lvl="1"/>
            <a:r>
              <a:rPr lang="en-US" sz="1200" dirty="0">
                <a:solidFill>
                  <a:schemeClr val="bg1"/>
                </a:solidFill>
              </a:rPr>
              <a:t>Deep Dive Business Coaching, Focused Business Coaching, Short-Term Intensive Coaching and Small Group Coaching.  </a:t>
            </a:r>
          </a:p>
          <a:p>
            <a:r>
              <a:rPr lang="en-US" sz="1400" b="1" dirty="0">
                <a:solidFill>
                  <a:schemeClr val="bg1"/>
                </a:solidFill>
              </a:rPr>
              <a:t>Center for Women and Enterprise </a:t>
            </a:r>
            <a:r>
              <a:rPr lang="en-US" sz="1400" dirty="0">
                <a:solidFill>
                  <a:schemeClr val="bg1"/>
                </a:solidFill>
              </a:rPr>
              <a:t>- </a:t>
            </a:r>
            <a:r>
              <a:rPr lang="en-US" sz="1400" dirty="0">
                <a:solidFill>
                  <a:schemeClr val="bg1"/>
                </a:solidFill>
                <a:hlinkClick r:id="rId7"/>
              </a:rPr>
              <a:t>https://cweonline.org/About-CWE/CWE-Vermont/Community-Navigator-Pilot-Project</a:t>
            </a:r>
            <a:endParaRPr lang="en-US" sz="1400" dirty="0">
              <a:solidFill>
                <a:schemeClr val="bg1"/>
              </a:solidFill>
            </a:endParaRPr>
          </a:p>
          <a:p>
            <a:pPr lvl="1"/>
            <a:r>
              <a:rPr lang="en-US" sz="1200" dirty="0">
                <a:solidFill>
                  <a:schemeClr val="bg1"/>
                </a:solidFill>
              </a:rPr>
              <a:t>Building affinity spaces for women and veteran entrepreneurs, in Southern Vermont; Serve Rural-concentrated industries to transition from side-hustles to full-time business engagements; Specialize in cohort entrepreneurship training program that recognizes unique needs / challenges of people in the military.  </a:t>
            </a:r>
          </a:p>
          <a:p>
            <a:r>
              <a:rPr lang="en-US" sz="1400" b="1" dirty="0">
                <a:solidFill>
                  <a:schemeClr val="bg1"/>
                </a:solidFill>
              </a:rPr>
              <a:t>Vermont Principals' Association </a:t>
            </a:r>
            <a:r>
              <a:rPr lang="en-US" sz="1400" dirty="0">
                <a:solidFill>
                  <a:schemeClr val="bg1"/>
                </a:solidFill>
              </a:rPr>
              <a:t>- </a:t>
            </a:r>
            <a:r>
              <a:rPr lang="en-US" sz="1400" dirty="0">
                <a:solidFill>
                  <a:schemeClr val="bg1"/>
                </a:solidFill>
                <a:hlinkClick r:id="rId8"/>
              </a:rPr>
              <a:t>https://vpaonline.org/community-navigator-program/</a:t>
            </a:r>
            <a:endParaRPr lang="en-US" sz="1400" dirty="0">
              <a:solidFill>
                <a:schemeClr val="bg1"/>
              </a:solidFill>
            </a:endParaRPr>
          </a:p>
          <a:p>
            <a:pPr lvl="1"/>
            <a:r>
              <a:rPr lang="en-US" sz="1200" dirty="0">
                <a:solidFill>
                  <a:schemeClr val="bg1"/>
                </a:solidFill>
              </a:rPr>
              <a:t>Amplification of the project and distribution of grant dollars directly to schools via a mini-money grant application process.  </a:t>
            </a:r>
          </a:p>
          <a:p>
            <a:r>
              <a:rPr lang="en-US" sz="1400" b="1" dirty="0">
                <a:solidFill>
                  <a:schemeClr val="bg1"/>
                </a:solidFill>
              </a:rPr>
              <a:t>Vermont Professionals of Color Network </a:t>
            </a:r>
            <a:r>
              <a:rPr lang="en-US" sz="1400" dirty="0">
                <a:solidFill>
                  <a:schemeClr val="bg1"/>
                </a:solidFill>
              </a:rPr>
              <a:t>- </a:t>
            </a:r>
            <a:r>
              <a:rPr lang="en-US" sz="1400" dirty="0">
                <a:solidFill>
                  <a:schemeClr val="bg1"/>
                </a:solidFill>
                <a:hlinkClick r:id="rId9"/>
              </a:rPr>
              <a:t>https://www.vtpoc.net/about/our-projects/</a:t>
            </a:r>
            <a:endParaRPr lang="en-US" sz="1400" dirty="0">
              <a:solidFill>
                <a:schemeClr val="bg1"/>
              </a:solidFill>
            </a:endParaRPr>
          </a:p>
          <a:p>
            <a:pPr lvl="1"/>
            <a:r>
              <a:rPr lang="en-US" sz="1200" dirty="0">
                <a:solidFill>
                  <a:schemeClr val="bg1"/>
                </a:solidFill>
              </a:rPr>
              <a:t>Learn about current business environment for the BIPOC small business community via survey data collection and small group listening sessions; identification of gaps and help fill those gaps with help navigating resources available throughout the state.  </a:t>
            </a:r>
          </a:p>
          <a:p>
            <a:r>
              <a:rPr lang="en-US" sz="1400" b="1" dirty="0">
                <a:solidFill>
                  <a:schemeClr val="bg1"/>
                </a:solidFill>
              </a:rPr>
              <a:t>Main Street Alliance </a:t>
            </a:r>
            <a:r>
              <a:rPr lang="en-US" sz="1400" dirty="0">
                <a:solidFill>
                  <a:schemeClr val="bg1"/>
                </a:solidFill>
              </a:rPr>
              <a:t>- </a:t>
            </a:r>
            <a:r>
              <a:rPr lang="en-US" sz="1400" dirty="0">
                <a:solidFill>
                  <a:schemeClr val="bg1"/>
                </a:solidFill>
                <a:hlinkClick r:id="rId10"/>
              </a:rPr>
              <a:t>https://mainstreetalliance.org/vermont/community-navigator</a:t>
            </a:r>
            <a:endParaRPr lang="en-US" sz="1400" dirty="0">
              <a:solidFill>
                <a:schemeClr val="bg1"/>
              </a:solidFill>
            </a:endParaRPr>
          </a:p>
          <a:p>
            <a:pPr lvl="1"/>
            <a:r>
              <a:rPr lang="en-US" sz="1200" dirty="0">
                <a:solidFill>
                  <a:schemeClr val="bg1"/>
                </a:solidFill>
              </a:rPr>
              <a:t>Developing a small business survey to help to understand the landscape and identify gaps;  direct outreach.  </a:t>
            </a:r>
          </a:p>
          <a:p>
            <a:pPr marL="0" indent="0">
              <a:buNone/>
            </a:pPr>
            <a:endParaRPr 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0197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00DEF-8566-416C-8EF0-F2FFD63C6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1445494"/>
            <a:ext cx="3616856" cy="4376572"/>
          </a:xfrm>
        </p:spPr>
        <p:txBody>
          <a:bodyPr anchor="ctr">
            <a:normAutofit/>
          </a:bodyPr>
          <a:lstStyle/>
          <a:p>
            <a:r>
              <a:rPr lang="en-US" sz="4800" dirty="0"/>
              <a:t>CNPP Technical Assistance from VT RDCs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FF2AC85-FAA0-4844-813F-83C04D738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7636" y="0"/>
            <a:ext cx="7281316" cy="685800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9CC0F1E-BAA2-47B1-8F83-7ECB9FD9E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89558" y="0"/>
            <a:ext cx="6999394" cy="685800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4A590-89E8-47A1-805D-4985C3974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499" y="238125"/>
            <a:ext cx="6505575" cy="6391275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Modeled on </a:t>
            </a:r>
            <a:r>
              <a:rPr lang="en-US" sz="2400" dirty="0" err="1">
                <a:solidFill>
                  <a:schemeClr val="bg1"/>
                </a:solidFill>
              </a:rPr>
              <a:t>ReStart</a:t>
            </a:r>
            <a:r>
              <a:rPr lang="en-US" sz="2400" dirty="0">
                <a:solidFill>
                  <a:schemeClr val="bg1"/>
                </a:solidFill>
              </a:rPr>
              <a:t> Vermont Technical Assistance Program</a:t>
            </a:r>
          </a:p>
          <a:p>
            <a:r>
              <a:rPr lang="en-US" sz="2400" dirty="0">
                <a:solidFill>
                  <a:schemeClr val="bg1"/>
                </a:solidFill>
              </a:rPr>
              <a:t>Pays service providers to complete projects for VT businesses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Web Design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Legal Services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Business Operations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Grant Writing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Bookkeeping &amp; more</a:t>
            </a:r>
          </a:p>
          <a:p>
            <a:r>
              <a:rPr lang="en-US" sz="2400" dirty="0">
                <a:solidFill>
                  <a:schemeClr val="bg1"/>
                </a:solidFill>
              </a:rPr>
              <a:t>Navigators will help determine appropriate projects, connect to TA Providers/Vendors, and develop a scope of work</a:t>
            </a:r>
          </a:p>
          <a:p>
            <a:pPr lvl="1"/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8483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A0BF97-B7D6-435A-9B18-FC64F5E57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Navigators: 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F2D5DC4-E82D-4A5F-89B4-C114202A1D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9106737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78625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DAB437-C012-4ADD-88B4-A0031F7F5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How does a Business Register &amp; What to Expect?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3E7C4-1930-45D4-9B75-9F383D0E9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Before you begin:</a:t>
            </a:r>
          </a:p>
          <a:p>
            <a:pPr lvl="1" fontAlgn="base"/>
            <a:r>
              <a:rPr lang="en-US" b="0" i="0" dirty="0">
                <a:effectLst/>
              </a:rPr>
              <a:t>Owner's household income (More details on calculating that </a:t>
            </a:r>
            <a:r>
              <a:rPr lang="en-US" b="0" i="0" u="none" strike="noStrike" dirty="0">
                <a:effectLst/>
                <a:hlinkClick r:id="rId2"/>
              </a:rPr>
              <a:t>HERE</a:t>
            </a:r>
            <a:r>
              <a:rPr lang="en-US" b="0" i="0" dirty="0">
                <a:effectLst/>
              </a:rPr>
              <a:t>)</a:t>
            </a:r>
          </a:p>
          <a:p>
            <a:pPr lvl="1" fontAlgn="base"/>
            <a:r>
              <a:rPr lang="en-US" b="0" i="0" dirty="0">
                <a:effectLst/>
              </a:rPr>
              <a:t>Your business's gross revenue, net income, and the number of full-time employees for 2019 - 2021</a:t>
            </a:r>
          </a:p>
          <a:p>
            <a:pPr lvl="1" fontAlgn="base"/>
            <a:r>
              <a:rPr lang="en-US" b="0" i="0" dirty="0">
                <a:effectLst/>
              </a:rPr>
              <a:t>A general idea of the kind of technical assistance </a:t>
            </a:r>
            <a:r>
              <a:rPr lang="en-US" dirty="0"/>
              <a:t>your</a:t>
            </a:r>
            <a:r>
              <a:rPr lang="en-US" b="0" i="0" dirty="0">
                <a:effectLst/>
              </a:rPr>
              <a:t> business needs - Take a look at the list of registered vendors to get a sense for the kind of services that are being offered.</a:t>
            </a:r>
          </a:p>
        </p:txBody>
      </p:sp>
    </p:spTree>
    <p:extLst>
      <p:ext uri="{BB962C8B-B14F-4D97-AF65-F5344CB8AC3E}">
        <p14:creationId xmlns:p14="http://schemas.microsoft.com/office/powerpoint/2010/main" val="4051120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DAB437-C012-4ADD-88B4-A0031F7F5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Application Walk-Through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3E7C4-1930-45D4-9B75-9F383D0E9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b="0" i="0" dirty="0">
                <a:effectLst/>
              </a:rPr>
              <a:t>[Application Link]</a:t>
            </a:r>
          </a:p>
        </p:txBody>
      </p:sp>
    </p:spTree>
    <p:extLst>
      <p:ext uri="{BB962C8B-B14F-4D97-AF65-F5344CB8AC3E}">
        <p14:creationId xmlns:p14="http://schemas.microsoft.com/office/powerpoint/2010/main" val="3959633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DAB437-C012-4ADD-88B4-A0031F7F5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After Submitting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3E7C4-1930-45D4-9B75-9F383D0E9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sz="2800" dirty="0"/>
              <a:t>Application assigned for Navigator review, approval</a:t>
            </a:r>
          </a:p>
          <a:p>
            <a:r>
              <a:rPr lang="en-US" dirty="0"/>
              <a:t>Applicant sets</a:t>
            </a:r>
            <a:r>
              <a:rPr lang="en-US" sz="2800" dirty="0"/>
              <a:t> up time to meet with Navigator, discuss project and identify TA Provider</a:t>
            </a:r>
          </a:p>
          <a:p>
            <a:r>
              <a:rPr lang="en-US" dirty="0"/>
              <a:t>Applicant contacts TA Provider(s)</a:t>
            </a:r>
            <a:endParaRPr lang="en-US" sz="2800" dirty="0"/>
          </a:p>
          <a:p>
            <a:r>
              <a:rPr lang="en-US" sz="2800" dirty="0"/>
              <a:t>Navigator develops Scope of Work, sends to BA, TA Provider, and finally to Primary Grantor for approvals</a:t>
            </a:r>
          </a:p>
          <a:p>
            <a:r>
              <a:rPr lang="en-US" sz="2800" dirty="0"/>
              <a:t>Completion of work and invoice certification</a:t>
            </a:r>
          </a:p>
          <a:p>
            <a:r>
              <a:rPr lang="en-US" dirty="0"/>
              <a:t>Timeline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73781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DAB437-C012-4ADD-88B4-A0031F7F5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Q &amp; A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3E7C4-1930-45D4-9B75-9F383D0E9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sz="2800" dirty="0"/>
              <a:t>Questions from the chat</a:t>
            </a:r>
          </a:p>
        </p:txBody>
      </p:sp>
    </p:spTree>
    <p:extLst>
      <p:ext uri="{BB962C8B-B14F-4D97-AF65-F5344CB8AC3E}">
        <p14:creationId xmlns:p14="http://schemas.microsoft.com/office/powerpoint/2010/main" val="117037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9158</TotalTime>
  <Words>854</Words>
  <Application>Microsoft Office PowerPoint</Application>
  <PresentationFormat>Widescreen</PresentationFormat>
  <Paragraphs>68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Community Navigator Pilot Program </vt:lpstr>
      <vt:lpstr>Vermont Small Business Development Center (VtSBDC) </vt:lpstr>
      <vt:lpstr>Who are the Spokes? </vt:lpstr>
      <vt:lpstr>CNPP Technical Assistance from VT RDCs</vt:lpstr>
      <vt:lpstr>Navigators:  </vt:lpstr>
      <vt:lpstr>How does a Business Register &amp; What to Expect?</vt:lpstr>
      <vt:lpstr>Application Walk-Through</vt:lpstr>
      <vt:lpstr>After Submitting</vt:lpstr>
      <vt:lpstr>Q &amp; 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Navigator Pilot Program </dc:title>
  <dc:creator>Bobbi Kilburn</dc:creator>
  <cp:lastModifiedBy>Casey Haynes</cp:lastModifiedBy>
  <cp:revision>14</cp:revision>
  <dcterms:created xsi:type="dcterms:W3CDTF">2022-02-01T15:23:17Z</dcterms:created>
  <dcterms:modified xsi:type="dcterms:W3CDTF">2022-03-09T22:43:52Z</dcterms:modified>
</cp:coreProperties>
</file>